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제목 및 부제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3" name="제목 텍스트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14" name="본문 첫 번째 줄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5" name="슬라이드 번호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10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3장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이미지"/>
          <p:cNvSpPr/>
          <p:nvPr>
            <p:ph type="pic" sz="half" idx="21"/>
          </p:nvPr>
        </p:nvSpPr>
        <p:spPr>
          <a:xfrm>
            <a:off x="12192000" y="-177800"/>
            <a:ext cx="12192000" cy="716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이미지"/>
          <p:cNvSpPr/>
          <p:nvPr>
            <p:ph type="pic" sz="half" idx="22"/>
          </p:nvPr>
        </p:nvSpPr>
        <p:spPr>
          <a:xfrm>
            <a:off x="12192000" y="6451600"/>
            <a:ext cx="12192000" cy="82973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이미지"/>
          <p:cNvSpPr/>
          <p:nvPr>
            <p:ph type="pic" idx="23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설명 풍선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pPr>
          </a:p>
        </p:txBody>
      </p:sp>
      <p:sp>
        <p:nvSpPr>
          <p:cNvPr id="122" name="여기에 인용을 입력하십시오."/>
          <p:cNvSpPr txBox="1"/>
          <p:nvPr>
            <p:ph type="body" sz="quarter" idx="21"/>
          </p:nvPr>
        </p:nvSpPr>
        <p:spPr>
          <a:xfrm>
            <a:off x="1676400" y="4089400"/>
            <a:ext cx="21056600" cy="21463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여기에 인용을 입력하십시오.</a:t>
            </a:r>
          </a:p>
        </p:txBody>
      </p:sp>
      <p:sp>
        <p:nvSpPr>
          <p:cNvPr id="123" name="Johnny Appleseed"/>
          <p:cNvSpPr txBox="1"/>
          <p:nvPr>
            <p:ph type="body" sz="quarter" idx="22"/>
          </p:nvPr>
        </p:nvSpPr>
        <p:spPr>
          <a:xfrm>
            <a:off x="762000" y="10845800"/>
            <a:ext cx="22860000" cy="14224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텍스트"/>
          <p:cNvSpPr txBox="1"/>
          <p:nvPr>
            <p:ph type="body" sz="quarter" idx="23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1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인용 대체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여기에 인용을 입력하십시오."/>
          <p:cNvSpPr txBox="1"/>
          <p:nvPr>
            <p:ph type="body" sz="quarter" idx="21"/>
          </p:nvPr>
        </p:nvSpPr>
        <p:spPr>
          <a:xfrm>
            <a:off x="11049000" y="3721100"/>
            <a:ext cx="12573000" cy="378206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여기에 인용을 입력하십시오.</a:t>
            </a:r>
          </a:p>
        </p:txBody>
      </p:sp>
      <p:sp>
        <p:nvSpPr>
          <p:cNvPr id="133" name="이미지"/>
          <p:cNvSpPr/>
          <p:nvPr>
            <p:ph type="pic" idx="22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23"/>
          </p:nvPr>
        </p:nvSpPr>
        <p:spPr>
          <a:xfrm>
            <a:off x="11049000" y="10845800"/>
            <a:ext cx="12573000" cy="14224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이미지"/>
          <p:cNvSpPr/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빈 페이지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빈 페이지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평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이미지"/>
          <p:cNvSpPr/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4" name="제목 텍스트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25" name="본문 첫 번째 줄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6" name="슬라이드 번호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및 부제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4" name="제목 텍스트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35" name="본문 첫 번째 줄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6" name="슬라이드 번호"/>
          <p:cNvSpPr txBox="1"/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- 가운데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제목 텍스트"/>
          <p:cNvSpPr txBox="1"/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44" name="슬라이드 번호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직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선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52" name="이미지"/>
          <p:cNvSpPr/>
          <p:nvPr>
            <p:ph type="pic" idx="21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제목 텍스트"/>
          <p:cNvSpPr txBox="1"/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54" name="본문 첫 번째 줄…"/>
          <p:cNvSpPr txBox="1"/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5" name="슬라이드 번호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63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72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82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8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92" name="이미지"/>
          <p:cNvSpPr/>
          <p:nvPr>
            <p:ph type="pic" idx="22"/>
          </p:nvPr>
        </p:nvSpPr>
        <p:spPr>
          <a:xfrm>
            <a:off x="132588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제목 텍스트"/>
          <p:cNvSpPr txBox="1"/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94" name="본문 첫 번째 줄…"/>
          <p:cNvSpPr txBox="1"/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선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" name="제목 텍스트"/>
          <p:cNvSpPr txBox="1"/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4" name="본문 첫 번째 줄…"/>
          <p:cNvSpPr txBox="1"/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/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hyperlink" Target="https://www.acmicpc.net/problem/11052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hyperlink" Target="https://www.acmicpc.net/problem/2156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0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hyperlink" Target="https://www.acmicpc.net/problem/1149" TargetMode="Externa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3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4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5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6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hyperlink" Target="https://www.acmicpc.net/problem/12865" TargetMode="Externa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7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8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9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hyperlink" Target="https://www.acmicpc.net/problem/1463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ynamic programm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412750">
              <a:defRPr sz="15150"/>
            </a:lvl1pPr>
          </a:lstStyle>
          <a:p>
            <a:pPr/>
            <a:r>
              <a:t>Dynamic programming</a:t>
            </a:r>
          </a:p>
        </p:txBody>
      </p:sp>
      <p:sp>
        <p:nvSpPr>
          <p:cNvPr id="167" name="Algolive - cau algorithm stu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Algolive - cau algorithm study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스크린샷 2022-07-29 오전 12.58.16.png" descr="스크린샷 2022-07-29 오전 12.58.16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22773" y="2792242"/>
            <a:ext cx="17071540" cy="8131569"/>
          </a:xfrm>
          <a:prstGeom prst="rect">
            <a:avLst/>
          </a:prstGeom>
        </p:spPr>
      </p:pic>
      <p:sp>
        <p:nvSpPr>
          <p:cNvPr id="196" name="#1463 - Python"/>
          <p:cNvSpPr txBox="1"/>
          <p:nvPr/>
        </p:nvSpPr>
        <p:spPr>
          <a:xfrm>
            <a:off x="17558701" y="6286500"/>
            <a:ext cx="539953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#1463 -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7551" r="155" b="749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99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00" name="카드 구매하기">
            <a:hlinkClick r:id="rId3" invalidUrl="" action="" tgtFrame="" tooltip="" history="1" highlightClick="0" endSnd="0"/>
          </p:cNvPr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0400">
              <a:defRPr sz="24240"/>
            </a:lvl1pPr>
          </a:lstStyle>
          <a:p>
            <a:pPr/>
            <a:r>
              <a:t>카드 구매하기</a:t>
            </a:r>
          </a:p>
        </p:txBody>
      </p:sp>
      <p:sp>
        <p:nvSpPr>
          <p:cNvPr id="201" name="Silver 1. #11052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Silver 1. #11052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스크린샷 2022-07-29 오전 3.14.42.png" descr="스크린샷 2022-07-29 오전 3.14.42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209698" y="23604"/>
            <a:ext cx="8653244" cy="13668939"/>
          </a:xfrm>
          <a:prstGeom prst="rect">
            <a:avLst/>
          </a:prstGeom>
        </p:spPr>
      </p:pic>
      <p:sp>
        <p:nvSpPr>
          <p:cNvPr id="204" name="#11052 - C++ (나)"/>
          <p:cNvSpPr txBox="1"/>
          <p:nvPr/>
        </p:nvSpPr>
        <p:spPr>
          <a:xfrm>
            <a:off x="17558701" y="6286500"/>
            <a:ext cx="632764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#11052 - C++ (나)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스크린샷 2022-07-29 오전 3.16.14.png" descr="스크린샷 2022-07-29 오전 3.16.14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1598" t="9301" r="22041" b="3042"/>
          <a:stretch>
            <a:fillRect/>
          </a:stretch>
        </p:blipFill>
        <p:spPr>
          <a:xfrm>
            <a:off x="1357676" y="867171"/>
            <a:ext cx="12326066" cy="11981675"/>
          </a:xfrm>
          <a:prstGeom prst="rect">
            <a:avLst/>
          </a:prstGeom>
        </p:spPr>
      </p:pic>
      <p:sp>
        <p:nvSpPr>
          <p:cNvPr id="207" name="#11052 - C++"/>
          <p:cNvSpPr txBox="1"/>
          <p:nvPr/>
        </p:nvSpPr>
        <p:spPr>
          <a:xfrm>
            <a:off x="17558701" y="6286500"/>
            <a:ext cx="499795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#11052 - C++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스크린샷 2022-07-29 오전 3.17.40.png" descr="스크린샷 2022-07-29 오전 3.17.40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9953" t="21068" r="37512" b="14121"/>
          <a:stretch>
            <a:fillRect/>
          </a:stretch>
        </p:blipFill>
        <p:spPr>
          <a:xfrm>
            <a:off x="-333593" y="841361"/>
            <a:ext cx="16431356" cy="12669164"/>
          </a:xfrm>
          <a:prstGeom prst="rect">
            <a:avLst/>
          </a:prstGeom>
        </p:spPr>
      </p:pic>
      <p:sp>
        <p:nvSpPr>
          <p:cNvPr id="210" name="#11052 - JAVA"/>
          <p:cNvSpPr txBox="1"/>
          <p:nvPr/>
        </p:nvSpPr>
        <p:spPr>
          <a:xfrm>
            <a:off x="17558701" y="6286500"/>
            <a:ext cx="532942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#11052 - JAVA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스크린샷 2022-07-29 오전 3.18.32.png" descr="스크린샷 2022-07-29 오전 3.18.32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1057" t="36384" r="45694" b="41165"/>
          <a:stretch>
            <a:fillRect/>
          </a:stretch>
        </p:blipFill>
        <p:spPr>
          <a:xfrm>
            <a:off x="350199" y="3984526"/>
            <a:ext cx="16406308" cy="5322874"/>
          </a:xfrm>
          <a:prstGeom prst="rect">
            <a:avLst/>
          </a:prstGeom>
        </p:spPr>
      </p:pic>
      <p:sp>
        <p:nvSpPr>
          <p:cNvPr id="213" name="#11052 - Python"/>
          <p:cNvSpPr txBox="1"/>
          <p:nvPr/>
        </p:nvSpPr>
        <p:spPr>
          <a:xfrm>
            <a:off x="17558701" y="6286500"/>
            <a:ext cx="585292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#11052 -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7551" r="155" b="749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16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17" name="포도주 시식">
            <a:hlinkClick r:id="rId3" invalidUrl="" action="" tgtFrame="" tooltip="" history="1" highlightClick="0" endSnd="0"/>
          </p:cNvPr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0400">
              <a:defRPr sz="24240"/>
            </a:lvl1pPr>
          </a:lstStyle>
          <a:p>
            <a:pPr/>
            <a:r>
              <a:t>포도주 시식</a:t>
            </a:r>
          </a:p>
        </p:txBody>
      </p:sp>
      <p:sp>
        <p:nvSpPr>
          <p:cNvPr id="218" name="Silver 1. #2156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Silver 1. #2156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스크린샷 2022-07-29 오전 12.51.33.png" descr="스크린샷 2022-07-29 오전 12.51.33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925189" y="23604"/>
            <a:ext cx="10936252" cy="13280482"/>
          </a:xfrm>
          <a:prstGeom prst="rect">
            <a:avLst/>
          </a:prstGeom>
        </p:spPr>
      </p:pic>
      <p:sp>
        <p:nvSpPr>
          <p:cNvPr id="221" name="#2156 - C++(나)"/>
          <p:cNvSpPr txBox="1"/>
          <p:nvPr/>
        </p:nvSpPr>
        <p:spPr>
          <a:xfrm>
            <a:off x="18904901" y="6305549"/>
            <a:ext cx="5498111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800"/>
            </a:lvl1pPr>
          </a:lstStyle>
          <a:p>
            <a:pPr/>
            <a:r>
              <a:t>#2156 - C++(나)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스크린샷 2022-07-28 오후 11.56.23.png" descr="스크린샷 2022-07-28 오후 11.56.23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116" t="0" r="37994" b="4259"/>
          <a:stretch>
            <a:fillRect/>
          </a:stretch>
        </p:blipFill>
        <p:spPr>
          <a:xfrm>
            <a:off x="352207" y="114303"/>
            <a:ext cx="18466162" cy="14599613"/>
          </a:xfrm>
          <a:prstGeom prst="rect">
            <a:avLst/>
          </a:prstGeom>
        </p:spPr>
      </p:pic>
      <p:sp>
        <p:nvSpPr>
          <p:cNvPr id="224" name="#2156 - C++"/>
          <p:cNvSpPr txBox="1"/>
          <p:nvPr/>
        </p:nvSpPr>
        <p:spPr>
          <a:xfrm>
            <a:off x="18904901" y="6286500"/>
            <a:ext cx="454456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#2156 - C++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스크린샷 2022-07-28 오후 11.59.27.png" descr="스크린샷 2022-07-28 오후 11.59.27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4134" r="0" b="14134"/>
          <a:stretch>
            <a:fillRect/>
          </a:stretch>
        </p:blipFill>
        <p:spPr>
          <a:xfrm>
            <a:off x="-914400" y="762000"/>
            <a:ext cx="19640678" cy="11047882"/>
          </a:xfrm>
          <a:prstGeom prst="rect">
            <a:avLst/>
          </a:prstGeom>
        </p:spPr>
      </p:pic>
      <p:sp>
        <p:nvSpPr>
          <p:cNvPr id="227" name="#2156 - JAVA"/>
          <p:cNvSpPr txBox="1"/>
          <p:nvPr/>
        </p:nvSpPr>
        <p:spPr>
          <a:xfrm>
            <a:off x="18904901" y="6286500"/>
            <a:ext cx="487603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#2156 - JAVA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view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04495">
              <a:defRPr sz="14847"/>
            </a:pPr>
            <a:r>
              <a:t>Review</a:t>
            </a:r>
          </a:p>
          <a:p>
            <a:pPr defTabSz="404495">
              <a:defRPr sz="14847"/>
            </a:pPr>
            <a:r>
              <a:t> : concept of dyanamic programming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스크린샷 2022-07-29 오전 12.02.22.png" descr="스크린샷 2022-07-29 오전 12.02.22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18" t="0" r="5081" b="0"/>
          <a:stretch>
            <a:fillRect/>
          </a:stretch>
        </p:blipFill>
        <p:spPr>
          <a:xfrm>
            <a:off x="309763" y="1640852"/>
            <a:ext cx="19640678" cy="8876595"/>
          </a:xfrm>
          <a:prstGeom prst="rect">
            <a:avLst/>
          </a:prstGeom>
        </p:spPr>
      </p:pic>
      <p:sp>
        <p:nvSpPr>
          <p:cNvPr id="230" name="#2156 - Python"/>
          <p:cNvSpPr txBox="1"/>
          <p:nvPr/>
        </p:nvSpPr>
        <p:spPr>
          <a:xfrm>
            <a:off x="18904901" y="6286500"/>
            <a:ext cx="539953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#2156 -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7551" r="155" b="749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33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34" name="Rgb 거리">
            <a:hlinkClick r:id="rId3" invalidUrl="" action="" tgtFrame="" tooltip="" history="1" highlightClick="0" endSnd="0"/>
          </p:cNvPr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0400">
              <a:defRPr sz="24240"/>
            </a:lvl1pPr>
          </a:lstStyle>
          <a:p>
            <a:pPr/>
            <a:r>
              <a:t>Rgb 거리</a:t>
            </a:r>
          </a:p>
        </p:txBody>
      </p:sp>
      <p:sp>
        <p:nvSpPr>
          <p:cNvPr id="235" name="Silver 1. #1149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Silver 1. #1149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스크린샷 2022-07-29 오전 12.07.40.png" descr="스크린샷 2022-07-29 오전 12.07.40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285745" y="-128796"/>
            <a:ext cx="9118567" cy="13792037"/>
          </a:xfrm>
          <a:prstGeom prst="rect">
            <a:avLst/>
          </a:prstGeom>
        </p:spPr>
      </p:pic>
      <p:sp>
        <p:nvSpPr>
          <p:cNvPr id="238" name="#1149 - C++ (나)"/>
          <p:cNvSpPr txBox="1"/>
          <p:nvPr/>
        </p:nvSpPr>
        <p:spPr>
          <a:xfrm>
            <a:off x="17152301" y="6286500"/>
            <a:ext cx="587425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#1149 - C++ (나)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스크린샷 2022-07-29 오전 12.53.44.png" descr="스크린샷 2022-07-29 오전 12.53.44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647047" y="-38100"/>
            <a:ext cx="8352813" cy="13792036"/>
          </a:xfrm>
          <a:prstGeom prst="rect">
            <a:avLst/>
          </a:prstGeom>
        </p:spPr>
      </p:pic>
      <p:sp>
        <p:nvSpPr>
          <p:cNvPr id="241" name="#1149 - C++"/>
          <p:cNvSpPr txBox="1"/>
          <p:nvPr/>
        </p:nvSpPr>
        <p:spPr>
          <a:xfrm>
            <a:off x="17152301" y="6286500"/>
            <a:ext cx="454456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#1149 - C++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스크린샷 2022-07-29 오전 12.10.52.png" descr="스크린샷 2022-07-29 오전 12.10.52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11687" y="-128796"/>
            <a:ext cx="14445933" cy="13792037"/>
          </a:xfrm>
          <a:prstGeom prst="rect">
            <a:avLst/>
          </a:prstGeom>
        </p:spPr>
      </p:pic>
      <p:sp>
        <p:nvSpPr>
          <p:cNvPr id="244" name="#1149 - JAVA"/>
          <p:cNvSpPr txBox="1"/>
          <p:nvPr/>
        </p:nvSpPr>
        <p:spPr>
          <a:xfrm>
            <a:off x="17152301" y="6286500"/>
            <a:ext cx="487603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#1149 - JAVA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스크린샷 2022-07-29 오전 12.12.19.png" descr="스크린샷 2022-07-29 오전 12.12.19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3603" r="0" b="1731"/>
          <a:stretch>
            <a:fillRect/>
          </a:stretch>
        </p:blipFill>
        <p:spPr>
          <a:xfrm>
            <a:off x="530007" y="2193528"/>
            <a:ext cx="18466162" cy="9329126"/>
          </a:xfrm>
          <a:prstGeom prst="rect">
            <a:avLst/>
          </a:prstGeom>
        </p:spPr>
      </p:pic>
      <p:sp>
        <p:nvSpPr>
          <p:cNvPr id="247" name="#1149 - Python"/>
          <p:cNvSpPr txBox="1"/>
          <p:nvPr/>
        </p:nvSpPr>
        <p:spPr>
          <a:xfrm>
            <a:off x="17152301" y="6286500"/>
            <a:ext cx="539953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#1149 -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7551" r="155" b="749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50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51" name="평범한 배낭">
            <a:hlinkClick r:id="rId3" invalidUrl="" action="" tgtFrame="" tooltip="" history="1" highlightClick="0" endSnd="0"/>
          </p:cNvPr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0400">
              <a:defRPr sz="24240"/>
            </a:lvl1pPr>
          </a:lstStyle>
          <a:p>
            <a:pPr/>
            <a:r>
              <a:t>평범한 배낭</a:t>
            </a:r>
          </a:p>
        </p:txBody>
      </p:sp>
      <p:sp>
        <p:nvSpPr>
          <p:cNvPr id="252" name="(BOnus) Gold 5. #12865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(BOnus) Gold 5. #12865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스크린샷 2022-07-29 오전 1.02.09.png" descr="스크린샷 2022-07-29 오전 1.02.09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10" r="0" b="710"/>
          <a:stretch>
            <a:fillRect/>
          </a:stretch>
        </p:blipFill>
        <p:spPr>
          <a:xfrm>
            <a:off x="1215807" y="-128796"/>
            <a:ext cx="16701693" cy="13792037"/>
          </a:xfrm>
          <a:prstGeom prst="rect">
            <a:avLst/>
          </a:prstGeom>
        </p:spPr>
      </p:pic>
      <p:sp>
        <p:nvSpPr>
          <p:cNvPr id="255" name="#12865 - C++"/>
          <p:cNvSpPr txBox="1"/>
          <p:nvPr/>
        </p:nvSpPr>
        <p:spPr>
          <a:xfrm>
            <a:off x="18296752" y="6286500"/>
            <a:ext cx="499795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#12865 - C++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스크린샷 2022-07-29 오전 1.04.41.png" descr="스크린샷 2022-07-29 오전 1.04.41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491447" y="-38101"/>
            <a:ext cx="15066197" cy="13792037"/>
          </a:xfrm>
          <a:prstGeom prst="rect">
            <a:avLst/>
          </a:prstGeom>
        </p:spPr>
      </p:pic>
      <p:sp>
        <p:nvSpPr>
          <p:cNvPr id="258" name="#12865 - JAVA"/>
          <p:cNvSpPr txBox="1"/>
          <p:nvPr/>
        </p:nvSpPr>
        <p:spPr>
          <a:xfrm>
            <a:off x="17152301" y="6286500"/>
            <a:ext cx="532942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#12865 - JAVA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스크린샷 2022-07-29 오전 1.05.27.png" descr="스크린샷 2022-07-29 오전 1.05.27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024784" y="-128796"/>
            <a:ext cx="15083738" cy="13792037"/>
          </a:xfrm>
          <a:prstGeom prst="rect">
            <a:avLst/>
          </a:prstGeom>
        </p:spPr>
      </p:pic>
      <p:sp>
        <p:nvSpPr>
          <p:cNvPr id="261" name="#12865 - Python"/>
          <p:cNvSpPr txBox="1"/>
          <p:nvPr/>
        </p:nvSpPr>
        <p:spPr>
          <a:xfrm>
            <a:off x="17152301" y="6286500"/>
            <a:ext cx="585292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#12865 -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“동적 프로그래밍은…"/>
          <p:cNvSpPr txBox="1"/>
          <p:nvPr>
            <p:ph type="body" idx="21"/>
          </p:nvPr>
        </p:nvSpPr>
        <p:spPr>
          <a:xfrm>
            <a:off x="1676400" y="4089400"/>
            <a:ext cx="21056600" cy="3782061"/>
          </a:xfrm>
          <a:prstGeom prst="rect">
            <a:avLst/>
          </a:prstGeom>
        </p:spPr>
        <p:txBody>
          <a:bodyPr/>
          <a:lstStyle/>
          <a:p>
            <a:pPr/>
            <a:r>
              <a:t>“동적 프로그래밍은</a:t>
            </a:r>
          </a:p>
          <a:p>
            <a:pPr algn="r"/>
            <a:r>
              <a:t>기억하기 프로그래밍이다”</a:t>
            </a:r>
          </a:p>
        </p:txBody>
      </p:sp>
      <p:sp>
        <p:nvSpPr>
          <p:cNvPr id="172" name="DYANMIC PROGRAMMING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DYANMIC PROGRAMMING</a:t>
            </a:r>
          </a:p>
        </p:txBody>
      </p:sp>
      <p:sp>
        <p:nvSpPr>
          <p:cNvPr id="173" name="텍스트"/>
          <p:cNvSpPr txBox="1"/>
          <p:nvPr>
            <p:ph type="body" idx="2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텍스트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Dynamic programming의 등장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9594">
              <a:spcBef>
                <a:spcPts val="2600"/>
              </a:spcBef>
              <a:defRPr sz="6003"/>
            </a:lvl1pPr>
          </a:lstStyle>
          <a:p>
            <a:pPr/>
            <a:r>
              <a:t>Dynamic programming의 등장</a:t>
            </a:r>
          </a:p>
        </p:txBody>
      </p:sp>
      <p:sp>
        <p:nvSpPr>
          <p:cNvPr id="177" name="큰 문제를 한번에 해결하기 힘들 때 작은 여러 문제로 나누어 푸는 기법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큰 문제를 한번에 해결하기 힘들 때 작은 여러 문제로 나누어 푸는 기법</a:t>
            </a:r>
          </a:p>
          <a:p>
            <a:pPr/>
            <a:r>
              <a:t>작은 문제들이 같은 문제의 반복으로 이루어질 때 = 값들을 기억</a:t>
            </a:r>
          </a:p>
          <a:p>
            <a:pPr/>
            <a:r>
              <a:t>동적 프로그래밍 = 기억하기 프로그래밍</a:t>
            </a:r>
          </a:p>
          <a:p>
            <a:pPr/>
            <a:r>
              <a:t>사전에 계산된 값을 재활용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op-down…"/>
          <p:cNvSpPr txBox="1"/>
          <p:nvPr>
            <p:ph type="title"/>
          </p:nvPr>
        </p:nvSpPr>
        <p:spPr>
          <a:xfrm>
            <a:off x="762000" y="653179"/>
            <a:ext cx="22860000" cy="12118967"/>
          </a:xfrm>
          <a:prstGeom prst="rect">
            <a:avLst/>
          </a:prstGeom>
        </p:spPr>
        <p:txBody>
          <a:bodyPr/>
          <a:lstStyle/>
          <a:p>
            <a:pPr defTabSz="511809">
              <a:defRPr sz="18786"/>
            </a:pPr>
            <a:r>
              <a:t>Top-down</a:t>
            </a:r>
          </a:p>
          <a:p>
            <a:pPr defTabSz="511809">
              <a:defRPr sz="18786"/>
            </a:pPr>
            <a:r>
              <a:t>: recursion</a:t>
            </a:r>
          </a:p>
          <a:p>
            <a:pPr algn="r" defTabSz="511809">
              <a:defRPr sz="18786"/>
            </a:pPr>
          </a:p>
          <a:p>
            <a:pPr algn="r" defTabSz="511809">
              <a:defRPr sz="18786"/>
            </a:pPr>
            <a:r>
              <a:t>Bottom-up</a:t>
            </a:r>
          </a:p>
          <a:p>
            <a:pPr algn="r" defTabSz="511809">
              <a:defRPr sz="18786"/>
            </a:pPr>
            <a:r>
              <a:t>: loop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7551" r="155" b="749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2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83" name="1로 만들기">
            <a:hlinkClick r:id="rId3" invalidUrl="" action="" tgtFrame="" tooltip="" history="1" highlightClick="0" endSnd="0"/>
          </p:cNvPr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0400">
              <a:defRPr sz="24240"/>
            </a:lvl1pPr>
          </a:lstStyle>
          <a:p>
            <a:pPr/>
            <a:r>
              <a:t>1로 만들기</a:t>
            </a:r>
          </a:p>
        </p:txBody>
      </p:sp>
      <p:sp>
        <p:nvSpPr>
          <p:cNvPr id="184" name="Silver 3. #1463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Silver 3. #1463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스크린샷 2022-07-29 오전 12.45.43.png" descr="스크린샷 2022-07-29 오전 12.45.43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230357" y="23604"/>
            <a:ext cx="10611926" cy="13668939"/>
          </a:xfrm>
          <a:prstGeom prst="rect">
            <a:avLst/>
          </a:prstGeom>
        </p:spPr>
      </p:pic>
      <p:sp>
        <p:nvSpPr>
          <p:cNvPr id="187" name="#1463 - C++ (나)"/>
          <p:cNvSpPr txBox="1"/>
          <p:nvPr/>
        </p:nvSpPr>
        <p:spPr>
          <a:xfrm>
            <a:off x="17558701" y="6286500"/>
            <a:ext cx="587425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#1463 - C++ (나)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스크린샷 2022-07-29 오전 12.56.22.png" descr="스크린샷 2022-07-29 오전 12.56.22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158336" y="23604"/>
            <a:ext cx="8755967" cy="13668939"/>
          </a:xfrm>
          <a:prstGeom prst="rect">
            <a:avLst/>
          </a:prstGeom>
        </p:spPr>
      </p:pic>
      <p:sp>
        <p:nvSpPr>
          <p:cNvPr id="190" name="#1463 - C++"/>
          <p:cNvSpPr txBox="1"/>
          <p:nvPr/>
        </p:nvSpPr>
        <p:spPr>
          <a:xfrm>
            <a:off x="17558701" y="6286500"/>
            <a:ext cx="454456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#1463 - C++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스크린샷 2022-07-29 오전 12.48.18.png" descr="스크린샷 2022-07-29 오전 12.48.18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333593" y="2237127"/>
            <a:ext cx="17071540" cy="9241892"/>
          </a:xfrm>
          <a:prstGeom prst="rect">
            <a:avLst/>
          </a:prstGeom>
        </p:spPr>
      </p:pic>
      <p:sp>
        <p:nvSpPr>
          <p:cNvPr id="193" name="#1463 - JAVA"/>
          <p:cNvSpPr txBox="1"/>
          <p:nvPr/>
        </p:nvSpPr>
        <p:spPr>
          <a:xfrm>
            <a:off x="17558701" y="6286500"/>
            <a:ext cx="487603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#1463 - JAVA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볼드체"/>
        <a:ea typeface="Apple SD 산돌고딕 Neo 볼드체"/>
        <a:cs typeface="Apple SD 산돌고딕 Neo 볼드체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볼드체"/>
        <a:ea typeface="Apple SD 산돌고딕 Neo 볼드체"/>
        <a:cs typeface="Apple SD 산돌고딕 Neo 볼드체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